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CFACD1-5B02-4F14-85EB-B360A9D69B0F}" v="1072" dt="2022-10-12T16:29:35.759"/>
    <p1510:client id="{E49BEE30-59B4-4F53-9EF4-DC95CA7D6522}" v="33" dt="2022-10-12T16:50:34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3C5B85C-56DB-013D-B41F-3862425C1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0" y="-145"/>
            <a:ext cx="12193956" cy="68557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7954"/>
            <a:ext cx="10515600" cy="110253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Calibri Light"/>
              </a:rPr>
              <a:t>Соединенённые Штаты Америки</a:t>
            </a:r>
            <a:br>
              <a:rPr lang="en-US" b="1" dirty="0">
                <a:solidFill>
                  <a:schemeClr val="bg1"/>
                </a:solidFill>
                <a:cs typeface="Calibri Light"/>
              </a:rPr>
            </a:br>
            <a:r>
              <a:rPr lang="en-US" sz="1400" b="1" dirty="0">
                <a:solidFill>
                  <a:srgbClr val="C00000"/>
                </a:solidFill>
                <a:cs typeface="Calibri Light"/>
              </a:rPr>
              <a:t>и </a:t>
            </a:r>
            <a:r>
              <a:rPr lang="en-US" sz="1400" b="1" dirty="0" err="1">
                <a:solidFill>
                  <a:srgbClr val="C00000"/>
                </a:solidFill>
                <a:cs typeface="Calibri Light"/>
              </a:rPr>
              <a:t>её</a:t>
            </a:r>
            <a:r>
              <a:rPr lang="en-US" sz="1400" b="1" dirty="0">
                <a:solidFill>
                  <a:srgbClr val="C00000"/>
                </a:solidFill>
                <a:cs typeface="Calibri Light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cs typeface="Calibri Light"/>
              </a:rPr>
              <a:t>электронное</a:t>
            </a:r>
            <a:r>
              <a:rPr lang="en-US" sz="1400" b="1" dirty="0">
                <a:solidFill>
                  <a:srgbClr val="C00000"/>
                </a:solidFill>
                <a:cs typeface="Calibri Light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cs typeface="Calibri Light"/>
              </a:rPr>
              <a:t>правительство</a:t>
            </a:r>
            <a:endParaRPr lang="en-US" sz="1400" b="1" dirty="0">
              <a:solidFill>
                <a:srgbClr val="C00000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6596-2E47-05F3-7692-90AC7A6D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3663"/>
            <a:ext cx="3932237" cy="113372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314CE53-1B8A-9587-4A45-2595623EC27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0186" b="20186"/>
          <a:stretch/>
        </p:blipFill>
        <p:spPr>
          <a:xfrm>
            <a:off x="5746858" y="663836"/>
            <a:ext cx="6328776" cy="519721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328D3-B7A0-6922-5EF9-01DA731C6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5252" y="1527718"/>
            <a:ext cx="4266773" cy="50568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Одним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из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приоритетных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направлений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развития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информационного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общества</a:t>
            </a:r>
            <a:r>
              <a:rPr lang="en-US" dirty="0">
                <a:ea typeface="+mn-lt"/>
                <a:cs typeface="+mn-lt"/>
              </a:rPr>
              <a:t> в США </a:t>
            </a:r>
            <a:r>
              <a:rPr lang="en-US" dirty="0" err="1">
                <a:ea typeface="+mn-lt"/>
                <a:cs typeface="+mn-lt"/>
              </a:rPr>
              <a:t>является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создание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электронного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правительства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обеспечивающего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население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всей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необходимой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информацией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Слова</a:t>
            </a:r>
            <a:r>
              <a:rPr lang="en-US" dirty="0">
                <a:ea typeface="+mn-lt"/>
                <a:cs typeface="+mn-lt"/>
              </a:rPr>
              <a:t> 42-ого </a:t>
            </a:r>
            <a:r>
              <a:rPr lang="en-US" dirty="0" err="1">
                <a:ea typeface="+mn-lt"/>
                <a:cs typeface="+mn-lt"/>
              </a:rPr>
              <a:t>президента</a:t>
            </a:r>
            <a:r>
              <a:rPr lang="en-US" dirty="0">
                <a:ea typeface="+mn-lt"/>
                <a:cs typeface="+mn-lt"/>
              </a:rPr>
              <a:t> США </a:t>
            </a:r>
            <a:r>
              <a:rPr lang="en-US" dirty="0" err="1">
                <a:ea typeface="+mn-lt"/>
                <a:cs typeface="+mn-lt"/>
              </a:rPr>
              <a:t>Джорджа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Буша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могут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послужить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девизом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данной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инициативы</a:t>
            </a:r>
            <a:r>
              <a:rPr lang="en-US" dirty="0">
                <a:ea typeface="+mn-lt"/>
                <a:cs typeface="+mn-lt"/>
              </a:rPr>
              <a:t>: «Я </a:t>
            </a:r>
            <a:r>
              <a:rPr lang="en-US" dirty="0" err="1">
                <a:ea typeface="+mn-lt"/>
                <a:cs typeface="+mn-lt"/>
              </a:rPr>
              <a:t>намерен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расширять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использование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Интернета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для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того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чтобы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дать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возможность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гражданам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получать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требуемую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информацию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из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Вашингтона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тогда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когда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необходима</a:t>
            </a:r>
            <a:r>
              <a:rPr lang="en-US" dirty="0">
                <a:ea typeface="+mn-lt"/>
                <a:cs typeface="+mn-lt"/>
              </a:rPr>
              <a:t>, а </a:t>
            </a:r>
            <a:r>
              <a:rPr lang="en-US" dirty="0" err="1">
                <a:ea typeface="+mn-lt"/>
                <a:cs typeface="+mn-lt"/>
              </a:rPr>
              <a:t>не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тогда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когда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Вашингтон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захочет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ее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предоставить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им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Основная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цель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реформирования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должна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состоять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том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чтобы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просто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предоставить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информацию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людям</a:t>
            </a:r>
            <a:r>
              <a:rPr lang="en-US" dirty="0">
                <a:ea typeface="+mn-lt"/>
                <a:cs typeface="+mn-lt"/>
              </a:rPr>
              <a:t>, а в </a:t>
            </a:r>
            <a:r>
              <a:rPr lang="en-US" dirty="0" err="1">
                <a:ea typeface="+mn-lt"/>
                <a:cs typeface="+mn-lt"/>
              </a:rPr>
              <a:t>том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чтобы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дать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свободу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ее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использовании</a:t>
            </a:r>
            <a:r>
              <a:rPr lang="en-US" dirty="0">
                <a:ea typeface="+mn-lt"/>
                <a:cs typeface="+mn-lt"/>
              </a:rPr>
              <a:t>».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96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62AA-CD75-BAEE-B0CA-5BE03728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17810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7EF4A41-9B55-E37B-9624-7E4BFB91650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7785" r="7785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2E67B-D5CD-465E-2681-F94E392F3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7374" y="709961"/>
            <a:ext cx="4294651" cy="51497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США </a:t>
            </a:r>
            <a:r>
              <a:rPr lang="en-US" dirty="0" err="1">
                <a:ea typeface="+mn-lt"/>
                <a:cs typeface="+mn-lt"/>
              </a:rPr>
              <a:t>создание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электронного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проводится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под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лозунгом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большей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открытости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подотчетности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гражданам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Подотчетность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сводится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лишь</a:t>
            </a:r>
            <a:r>
              <a:rPr lang="en-US" dirty="0">
                <a:ea typeface="+mn-lt"/>
                <a:cs typeface="+mn-lt"/>
              </a:rPr>
              <a:t> к </a:t>
            </a:r>
            <a:r>
              <a:rPr lang="en-US" dirty="0" err="1">
                <a:ea typeface="+mn-lt"/>
                <a:cs typeface="+mn-lt"/>
              </a:rPr>
              <a:t>предоставлению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какой-то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нужной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гражданам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информации</a:t>
            </a:r>
            <a:r>
              <a:rPr lang="en-US" dirty="0">
                <a:ea typeface="+mn-lt"/>
                <a:cs typeface="+mn-lt"/>
              </a:rPr>
              <a:t>, а </a:t>
            </a:r>
            <a:r>
              <a:rPr lang="en-US" dirty="0" err="1">
                <a:ea typeface="+mn-lt"/>
                <a:cs typeface="+mn-lt"/>
              </a:rPr>
              <a:t>обеспечивается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открытой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спецификацией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комплексов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показателей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работы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конкретных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госорганов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созданием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доступных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населению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средств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мониторинга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этих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показателей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Таким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образом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граждане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смогут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сами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судить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эффективности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работы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правительственных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учреждений</a:t>
            </a:r>
            <a:r>
              <a:rPr lang="en-US" dirty="0">
                <a:ea typeface="+mn-lt"/>
                <a:cs typeface="+mn-lt"/>
              </a:rPr>
              <a:t>, а </a:t>
            </a:r>
            <a:r>
              <a:rPr lang="en-US" dirty="0" err="1">
                <a:ea typeface="+mn-lt"/>
                <a:cs typeface="+mn-lt"/>
              </a:rPr>
              <a:t>не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полагаться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только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заявления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руководителей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или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вышестоящих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лиц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сообщениях</a:t>
            </a:r>
            <a:r>
              <a:rPr lang="en-US" dirty="0">
                <a:ea typeface="+mn-lt"/>
                <a:cs typeface="+mn-lt"/>
              </a:rPr>
              <a:t> СМИ. И </a:t>
            </a:r>
            <a:r>
              <a:rPr lang="en-US" dirty="0" err="1">
                <a:ea typeface="+mn-lt"/>
                <a:cs typeface="+mn-lt"/>
              </a:rPr>
              <a:t>это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удивительно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ведь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американский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идеал</a:t>
            </a:r>
            <a:r>
              <a:rPr lang="en-US" dirty="0">
                <a:ea typeface="+mn-lt"/>
                <a:cs typeface="+mn-lt"/>
              </a:rPr>
              <a:t> - </a:t>
            </a:r>
            <a:r>
              <a:rPr lang="en-US" dirty="0" err="1">
                <a:ea typeface="+mn-lt"/>
                <a:cs typeface="+mn-lt"/>
              </a:rPr>
              <a:t>это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власть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народа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осуществляемая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народом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для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народа</a:t>
            </a:r>
            <a:r>
              <a:rPr lang="en-US" dirty="0">
                <a:ea typeface="+mn-lt"/>
                <a:cs typeface="+mn-lt"/>
              </a:rPr>
              <a:t>, а </a:t>
            </a:r>
            <a:r>
              <a:rPr lang="en-US" dirty="0" err="1">
                <a:ea typeface="+mn-lt"/>
                <a:cs typeface="+mn-lt"/>
              </a:rPr>
              <a:t>информационные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технологии</a:t>
            </a:r>
            <a:r>
              <a:rPr lang="en-US" dirty="0">
                <a:ea typeface="+mn-lt"/>
                <a:cs typeface="+mn-lt"/>
              </a:rPr>
              <a:t> 21 </a:t>
            </a:r>
            <a:r>
              <a:rPr lang="en-US" dirty="0" err="1">
                <a:ea typeface="+mn-lt"/>
                <a:cs typeface="+mn-lt"/>
              </a:rPr>
              <a:t>века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предоставляют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гражданам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новые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мощные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средства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для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претворения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жизнь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этого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идеала</a:t>
            </a:r>
            <a:r>
              <a:rPr lang="en-US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7956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0177A-DA03-276A-456D-41412C67D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22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F4B7B7-B844-C458-717D-3B7CC45C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7325"/>
            <a:ext cx="10515600" cy="573963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</a:t>
            </a:r>
            <a:r>
              <a:rPr lang="en-US" dirty="0" err="1">
                <a:ea typeface="+mn-lt"/>
                <a:cs typeface="+mn-lt"/>
              </a:rPr>
              <a:t>Закон</a:t>
            </a:r>
            <a:r>
              <a:rPr lang="en-US" dirty="0">
                <a:ea typeface="+mn-lt"/>
                <a:cs typeface="+mn-lt"/>
              </a:rPr>
              <a:t> «</a:t>
            </a:r>
            <a:r>
              <a:rPr lang="en-US" dirty="0" err="1">
                <a:ea typeface="+mn-lt"/>
                <a:cs typeface="+mn-lt"/>
              </a:rPr>
              <a:t>Об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электронном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правительстве</a:t>
            </a:r>
            <a:r>
              <a:rPr lang="en-US" dirty="0">
                <a:ea typeface="+mn-lt"/>
                <a:cs typeface="+mn-lt"/>
              </a:rPr>
              <a:t>» (E-Government Act of 2002). </a:t>
            </a:r>
            <a:r>
              <a:rPr lang="en-US" dirty="0" err="1">
                <a:ea typeface="+mn-lt"/>
                <a:cs typeface="+mn-lt"/>
              </a:rPr>
              <a:t>Закон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является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основополагающим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законодательным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документом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области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построения</a:t>
            </a:r>
            <a:r>
              <a:rPr lang="en-US" dirty="0">
                <a:ea typeface="+mn-lt"/>
                <a:cs typeface="+mn-lt"/>
              </a:rPr>
              <a:t> «</a:t>
            </a:r>
            <a:r>
              <a:rPr lang="en-US" dirty="0" err="1">
                <a:ea typeface="+mn-lt"/>
                <a:cs typeface="+mn-lt"/>
              </a:rPr>
              <a:t>электронного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правительства</a:t>
            </a:r>
            <a:r>
              <a:rPr lang="en-US" dirty="0">
                <a:ea typeface="+mn-lt"/>
                <a:cs typeface="+mn-lt"/>
              </a:rPr>
              <a:t>» в США. В </a:t>
            </a:r>
            <a:r>
              <a:rPr lang="en-US" dirty="0" err="1">
                <a:ea typeface="+mn-lt"/>
                <a:cs typeface="+mn-lt"/>
              </a:rPr>
              <a:t>законе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дается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определение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термина</a:t>
            </a:r>
            <a:r>
              <a:rPr lang="en-US" dirty="0">
                <a:ea typeface="+mn-lt"/>
                <a:cs typeface="+mn-lt"/>
              </a:rPr>
              <a:t> «</a:t>
            </a:r>
            <a:r>
              <a:rPr lang="en-US" dirty="0" err="1">
                <a:ea typeface="+mn-lt"/>
                <a:cs typeface="+mn-lt"/>
              </a:rPr>
              <a:t>электронное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правительство</a:t>
            </a:r>
            <a:r>
              <a:rPr lang="en-US" dirty="0">
                <a:ea typeface="+mn-lt"/>
                <a:cs typeface="+mn-lt"/>
              </a:rPr>
              <a:t>»: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   </a:t>
            </a:r>
            <a:r>
              <a:rPr lang="en-US" dirty="0" err="1">
                <a:ea typeface="+mn-lt"/>
                <a:cs typeface="+mn-lt"/>
              </a:rPr>
              <a:t>Электронное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означает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использование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правительством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Интернет</a:t>
            </a:r>
            <a:r>
              <a:rPr lang="en-US" dirty="0">
                <a:ea typeface="+mn-lt"/>
                <a:cs typeface="+mn-lt"/>
              </a:rPr>
              <a:t> - </a:t>
            </a:r>
            <a:r>
              <a:rPr lang="en-US" dirty="0" err="1">
                <a:ea typeface="+mn-lt"/>
                <a:cs typeface="+mn-lt"/>
              </a:rPr>
              <a:t>приложений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других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информационных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технологий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вместе</a:t>
            </a:r>
            <a:r>
              <a:rPr lang="en-US" dirty="0">
                <a:ea typeface="+mn-lt"/>
                <a:cs typeface="+mn-lt"/>
              </a:rPr>
              <a:t> с </a:t>
            </a:r>
            <a:r>
              <a:rPr lang="en-US" dirty="0" err="1">
                <a:ea typeface="+mn-lt"/>
                <a:cs typeface="+mn-lt"/>
              </a:rPr>
              <a:t>процессами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которые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обеспечивают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внедрение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этих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технологий</a:t>
            </a:r>
            <a:r>
              <a:rPr lang="en-US" dirty="0">
                <a:ea typeface="+mn-lt"/>
                <a:cs typeface="+mn-lt"/>
              </a:rPr>
              <a:t>, с </a:t>
            </a:r>
            <a:r>
              <a:rPr lang="en-US" dirty="0" err="1">
                <a:ea typeface="+mn-lt"/>
                <a:cs typeface="+mn-lt"/>
              </a:rPr>
              <a:t>целью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  </a:t>
            </a:r>
            <a:r>
              <a:rPr lang="en-US" dirty="0" err="1">
                <a:ea typeface="+mn-lt"/>
                <a:cs typeface="+mn-lt"/>
              </a:rPr>
              <a:t>улучшить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доступ</a:t>
            </a:r>
            <a:r>
              <a:rPr lang="en-US" dirty="0">
                <a:ea typeface="+mn-lt"/>
                <a:cs typeface="+mn-lt"/>
              </a:rPr>
              <a:t> к </a:t>
            </a:r>
            <a:r>
              <a:rPr lang="en-US" dirty="0" err="1">
                <a:ea typeface="+mn-lt"/>
                <a:cs typeface="+mn-lt"/>
              </a:rPr>
              <a:t>правительственной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информации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предоставление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правительственных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услуг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обществу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другим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правительственным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учреждениям</a:t>
            </a:r>
            <a:r>
              <a:rPr lang="en-US" dirty="0">
                <a:ea typeface="+mn-lt"/>
                <a:cs typeface="+mn-lt"/>
              </a:rPr>
              <a:t>;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  </a:t>
            </a:r>
            <a:r>
              <a:rPr lang="en-US" dirty="0" err="1">
                <a:ea typeface="+mn-lt"/>
                <a:cs typeface="+mn-lt"/>
              </a:rPr>
              <a:t>улучшить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правительственные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операции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включая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повышение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эффективности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качества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услуг</a:t>
            </a:r>
            <a:r>
              <a:rPr lang="en-US" dirty="0">
                <a:ea typeface="+mn-lt"/>
                <a:cs typeface="+mn-lt"/>
              </a:rPr>
              <a:t>, а </a:t>
            </a:r>
            <a:r>
              <a:rPr lang="en-US" dirty="0" err="1">
                <a:ea typeface="+mn-lt"/>
                <a:cs typeface="+mn-lt"/>
              </a:rPr>
              <a:t>также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трансформацию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правительства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Закон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определяет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ключевые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сферы</a:t>
            </a:r>
            <a:r>
              <a:rPr lang="en-US" dirty="0">
                <a:ea typeface="+mn-lt"/>
                <a:cs typeface="+mn-lt"/>
              </a:rPr>
              <a:t>, в </a:t>
            </a:r>
            <a:r>
              <a:rPr lang="en-US" dirty="0" err="1">
                <a:ea typeface="+mn-lt"/>
                <a:cs typeface="+mn-lt"/>
              </a:rPr>
              <a:t>которых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ведется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создание</a:t>
            </a:r>
            <a:r>
              <a:rPr lang="en-US" dirty="0">
                <a:ea typeface="+mn-lt"/>
                <a:cs typeface="+mn-lt"/>
              </a:rPr>
              <a:t> «</a:t>
            </a:r>
            <a:r>
              <a:rPr lang="en-US" dirty="0" err="1">
                <a:ea typeface="+mn-lt"/>
                <a:cs typeface="+mn-lt"/>
              </a:rPr>
              <a:t>электронного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правительства</a:t>
            </a:r>
            <a:r>
              <a:rPr lang="en-US" dirty="0">
                <a:ea typeface="+mn-lt"/>
                <a:cs typeface="+mn-lt"/>
              </a:rPr>
              <a:t>»: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-  </a:t>
            </a:r>
            <a:r>
              <a:rPr lang="en-US" dirty="0" err="1">
                <a:ea typeface="+mn-lt"/>
                <a:cs typeface="+mn-lt"/>
              </a:rPr>
              <a:t>электронные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государственные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услуги</a:t>
            </a:r>
            <a:r>
              <a:rPr lang="en-US" dirty="0">
                <a:ea typeface="+mn-lt"/>
                <a:cs typeface="+mn-lt"/>
              </a:rPr>
              <a:t>;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- </a:t>
            </a:r>
            <a:r>
              <a:rPr lang="en-US" dirty="0" err="1">
                <a:ea typeface="+mn-lt"/>
                <a:cs typeface="+mn-lt"/>
              </a:rPr>
              <a:t>информационная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безопасность</a:t>
            </a:r>
            <a:r>
              <a:rPr lang="en-US" dirty="0">
                <a:ea typeface="+mn-lt"/>
                <a:cs typeface="+mn-lt"/>
              </a:rPr>
              <a:t>;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-  </a:t>
            </a:r>
            <a:r>
              <a:rPr lang="en-US" dirty="0" err="1">
                <a:ea typeface="+mn-lt"/>
                <a:cs typeface="+mn-lt"/>
              </a:rPr>
              <a:t>утверждение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финансирования</a:t>
            </a:r>
            <a:r>
              <a:rPr lang="en-US" dirty="0">
                <a:ea typeface="+mn-lt"/>
                <a:cs typeface="+mn-lt"/>
              </a:rPr>
              <a:t>;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-  </a:t>
            </a:r>
            <a:r>
              <a:rPr lang="en-US" dirty="0" err="1">
                <a:ea typeface="+mn-lt"/>
                <a:cs typeface="+mn-lt"/>
              </a:rPr>
              <a:t>защита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конфиденциальной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информации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эффективность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статистического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учета</a:t>
            </a:r>
            <a:r>
              <a:rPr lang="en-US" dirty="0">
                <a:ea typeface="+mn-lt"/>
                <a:cs typeface="+mn-lt"/>
              </a:rPr>
              <a:t>;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8432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7768-EE4D-1378-9007-A378C4CA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302387"/>
            <a:ext cx="10515600" cy="62738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BEF0F-4F81-A2F1-154C-7F37B3C82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7845"/>
            <a:ext cx="10515600" cy="54891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В США </a:t>
            </a:r>
            <a:r>
              <a:rPr lang="en-US" dirty="0" err="1">
                <a:ea typeface="+mn-lt"/>
                <a:cs typeface="+mn-lt"/>
              </a:rPr>
              <a:t>под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электронным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правительством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понимаются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государственные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компьютерные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системы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предназначенные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для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взаимодействия</a:t>
            </a:r>
            <a:r>
              <a:rPr lang="en-US" dirty="0">
                <a:ea typeface="+mn-lt"/>
                <a:cs typeface="+mn-lt"/>
              </a:rPr>
              <a:t> с </a:t>
            </a:r>
            <a:r>
              <a:rPr lang="en-US" dirty="0" err="1">
                <a:ea typeface="+mn-lt"/>
                <a:cs typeface="+mn-lt"/>
              </a:rPr>
              <a:t>населением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страны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гражданами</a:t>
            </a:r>
            <a:r>
              <a:rPr lang="en-US" dirty="0">
                <a:ea typeface="+mn-lt"/>
                <a:cs typeface="+mn-lt"/>
              </a:rPr>
              <a:t> США, а </a:t>
            </a:r>
            <a:r>
              <a:rPr lang="en-US" dirty="0" err="1">
                <a:ea typeface="+mn-lt"/>
                <a:cs typeface="+mn-lt"/>
              </a:rPr>
              <a:t>также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иностранцами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например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туристами</a:t>
            </a:r>
            <a:r>
              <a:rPr lang="en-US" dirty="0">
                <a:ea typeface="+mn-lt"/>
                <a:cs typeface="+mn-lt"/>
              </a:rPr>
              <a:t>) и </a:t>
            </a:r>
            <a:r>
              <a:rPr lang="en-US" dirty="0" err="1">
                <a:ea typeface="+mn-lt"/>
                <a:cs typeface="+mn-lt"/>
              </a:rPr>
              <a:t>структурами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не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входящими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правительство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Такими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структурами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могут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быть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бизнес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общественные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организации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региональные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муниципальные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органы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власти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др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Calibri" panose="020F0502020204030204"/>
            </a:endParaRPr>
          </a:p>
          <a:p>
            <a:r>
              <a:rPr lang="en-US" dirty="0" err="1">
                <a:ea typeface="+mn-lt"/>
                <a:cs typeface="+mn-lt"/>
              </a:rPr>
              <a:t>Начало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электронному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правительству</a:t>
            </a:r>
            <a:r>
              <a:rPr lang="en-US" dirty="0">
                <a:ea typeface="+mn-lt"/>
                <a:cs typeface="+mn-lt"/>
              </a:rPr>
              <a:t> в США, </a:t>
            </a:r>
            <a:r>
              <a:rPr lang="en-US" dirty="0" err="1">
                <a:ea typeface="+mn-lt"/>
                <a:cs typeface="+mn-lt"/>
              </a:rPr>
              <a:t>да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во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всем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мире</a:t>
            </a:r>
            <a:r>
              <a:rPr lang="en-US" dirty="0">
                <a:ea typeface="+mn-lt"/>
                <a:cs typeface="+mn-lt"/>
              </a:rPr>
              <a:t>  </a:t>
            </a:r>
            <a:r>
              <a:rPr lang="en-US" dirty="0" err="1">
                <a:ea typeface="+mn-lt"/>
                <a:cs typeface="+mn-lt"/>
              </a:rPr>
              <a:t>было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положено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созданием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веб-сайта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Президента</a:t>
            </a:r>
            <a:r>
              <a:rPr lang="en-US" dirty="0">
                <a:ea typeface="+mn-lt"/>
                <a:cs typeface="+mn-lt"/>
              </a:rPr>
              <a:t> США в 1993 </a:t>
            </a:r>
            <a:r>
              <a:rPr lang="en-US" dirty="0" err="1">
                <a:ea typeface="+mn-lt"/>
                <a:cs typeface="+mn-lt"/>
              </a:rPr>
              <a:t>году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Типичный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пример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систем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электронного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правительства</a:t>
            </a:r>
            <a:r>
              <a:rPr lang="en-US" dirty="0">
                <a:ea typeface="+mn-lt"/>
                <a:cs typeface="+mn-lt"/>
              </a:rPr>
              <a:t> - </a:t>
            </a:r>
            <a:r>
              <a:rPr lang="en-US" dirty="0" err="1">
                <a:ea typeface="+mn-lt"/>
                <a:cs typeface="+mn-lt"/>
              </a:rPr>
              <a:t>это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представление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Сети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информации</a:t>
            </a:r>
            <a:r>
              <a:rPr lang="en-US" dirty="0">
                <a:ea typeface="+mn-lt"/>
                <a:cs typeface="+mn-lt"/>
              </a:rPr>
              <a:t> о </a:t>
            </a:r>
            <a:r>
              <a:rPr lang="en-US" dirty="0" err="1">
                <a:ea typeface="+mn-lt"/>
                <a:cs typeface="+mn-lt"/>
              </a:rPr>
              <a:t>работе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государственных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структур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оплата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налогов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через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Интернет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3742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521C-2851-BD59-2C00-92C6C6D01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22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202C1-AE26-79AA-9C1B-B3B02CD7A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0995"/>
            <a:ext cx="10515600" cy="5175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В </a:t>
            </a:r>
            <a:r>
              <a:rPr lang="en-US" dirty="0" err="1">
                <a:ea typeface="+mn-lt"/>
                <a:cs typeface="+mn-lt"/>
              </a:rPr>
              <a:t>целом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можно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сказать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что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развитие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электронного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правительства</a:t>
            </a:r>
            <a:r>
              <a:rPr lang="en-US" dirty="0">
                <a:ea typeface="+mn-lt"/>
                <a:cs typeface="+mn-lt"/>
              </a:rPr>
              <a:t> в США </a:t>
            </a:r>
            <a:r>
              <a:rPr lang="en-US" dirty="0" err="1">
                <a:ea typeface="+mn-lt"/>
                <a:cs typeface="+mn-lt"/>
              </a:rPr>
              <a:t>обеспечил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1.  </a:t>
            </a:r>
            <a:r>
              <a:rPr lang="en-US" dirty="0" err="1">
                <a:ea typeface="+mn-lt"/>
                <a:cs typeface="+mn-lt"/>
              </a:rPr>
              <a:t>Высокое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качество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обслуживания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клиентов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безотносительно</a:t>
            </a:r>
            <a:r>
              <a:rPr lang="en-US" dirty="0">
                <a:ea typeface="+mn-lt"/>
                <a:cs typeface="+mn-lt"/>
              </a:rPr>
              <a:t> к </a:t>
            </a:r>
            <a:r>
              <a:rPr lang="en-US" dirty="0" err="1">
                <a:ea typeface="+mn-lt"/>
                <a:cs typeface="+mn-lt"/>
              </a:rPr>
              <a:t>тому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как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граждане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вступают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контакт</a:t>
            </a:r>
            <a:r>
              <a:rPr lang="en-US" dirty="0">
                <a:ea typeface="+mn-lt"/>
                <a:cs typeface="+mn-lt"/>
              </a:rPr>
              <a:t> с </a:t>
            </a:r>
            <a:r>
              <a:rPr lang="en-US" dirty="0" err="1">
                <a:ea typeface="+mn-lt"/>
                <a:cs typeface="+mn-lt"/>
              </a:rPr>
              <a:t>агентством</a:t>
            </a:r>
            <a:r>
              <a:rPr lang="en-US" dirty="0">
                <a:ea typeface="+mn-lt"/>
                <a:cs typeface="+mn-lt"/>
              </a:rPr>
              <a:t> - </a:t>
            </a:r>
            <a:r>
              <a:rPr lang="en-US" dirty="0" err="1">
                <a:ea typeface="+mn-lt"/>
                <a:cs typeface="+mn-lt"/>
              </a:rPr>
              <a:t>по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телефону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лично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или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через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веб-сайт</a:t>
            </a:r>
            <a:r>
              <a:rPr lang="en-US" dirty="0">
                <a:ea typeface="+mn-lt"/>
                <a:cs typeface="+mn-lt"/>
              </a:rPr>
              <a:t>;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2.  </a:t>
            </a:r>
            <a:r>
              <a:rPr lang="en-US" dirty="0" err="1">
                <a:ea typeface="+mn-lt"/>
                <a:cs typeface="+mn-lt"/>
              </a:rPr>
              <a:t>Снижение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расходов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уменьшение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трудностей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осуществлении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бизнеса</a:t>
            </a:r>
            <a:r>
              <a:rPr lang="en-US" dirty="0">
                <a:ea typeface="+mn-lt"/>
                <a:cs typeface="+mn-lt"/>
              </a:rPr>
              <a:t> с </a:t>
            </a:r>
            <a:r>
              <a:rPr lang="en-US" dirty="0" err="1">
                <a:ea typeface="+mn-lt"/>
                <a:cs typeface="+mn-lt"/>
              </a:rPr>
              <a:t>правительством</a:t>
            </a:r>
            <a:r>
              <a:rPr lang="en-US" dirty="0">
                <a:ea typeface="+mn-lt"/>
                <a:cs typeface="+mn-lt"/>
              </a:rPr>
              <a:t>;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3.  </a:t>
            </a:r>
            <a:r>
              <a:rPr lang="en-US" dirty="0" err="1">
                <a:ea typeface="+mn-lt"/>
                <a:cs typeface="+mn-lt"/>
              </a:rPr>
              <a:t>Сокращение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правительственных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операционных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расходов</a:t>
            </a:r>
            <a:r>
              <a:rPr lang="en-US" dirty="0">
                <a:ea typeface="+mn-lt"/>
                <a:cs typeface="+mn-lt"/>
              </a:rPr>
              <a:t>;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4.  </a:t>
            </a:r>
            <a:r>
              <a:rPr lang="en-US" dirty="0" err="1">
                <a:ea typeface="+mn-lt"/>
                <a:cs typeface="+mn-lt"/>
              </a:rPr>
              <a:t>Предоставление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доступа</a:t>
            </a:r>
            <a:r>
              <a:rPr lang="en-US" dirty="0">
                <a:ea typeface="+mn-lt"/>
                <a:cs typeface="+mn-lt"/>
              </a:rPr>
              <a:t> к </a:t>
            </a:r>
            <a:r>
              <a:rPr lang="en-US" dirty="0" err="1">
                <a:ea typeface="+mn-lt"/>
                <a:cs typeface="+mn-lt"/>
              </a:rPr>
              <a:t>правительственным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сайтам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приложениям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людям</a:t>
            </a:r>
            <a:r>
              <a:rPr lang="en-US" dirty="0">
                <a:ea typeface="+mn-lt"/>
                <a:cs typeface="+mn-lt"/>
              </a:rPr>
              <a:t> с </a:t>
            </a:r>
            <a:r>
              <a:rPr lang="en-US" dirty="0" err="1">
                <a:ea typeface="+mn-lt"/>
                <a:cs typeface="+mn-lt"/>
              </a:rPr>
              <a:t>ограниченными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возможностями</a:t>
            </a:r>
            <a:r>
              <a:rPr lang="en-US" dirty="0">
                <a:ea typeface="+mn-lt"/>
                <a:cs typeface="+mn-lt"/>
              </a:rPr>
              <a:t>;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5.  </a:t>
            </a:r>
            <a:r>
              <a:rPr lang="en-US" dirty="0" err="1">
                <a:ea typeface="+mn-lt"/>
                <a:cs typeface="+mn-lt"/>
              </a:rPr>
              <a:t>Повышение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прозрачности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ответственности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правительства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159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12A56-5BDD-15AA-11BF-D968C56B5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302387"/>
            <a:ext cx="10515600" cy="62738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0B2EB-95C8-8DB0-31C2-BA62E2557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7407"/>
            <a:ext cx="10515600" cy="54995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За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счет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большей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открытости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государственные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органы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получают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возможность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анализа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общественного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мнения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практически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любому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вопросу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адекватного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реагирования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настроения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общества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Проведение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онлайновых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выборов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уже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сейчас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политически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организационно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технически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возможно</a:t>
            </a:r>
            <a:r>
              <a:rPr lang="en-US" dirty="0">
                <a:ea typeface="+mn-lt"/>
                <a:cs typeface="+mn-lt"/>
              </a:rPr>
              <a:t>: в США </a:t>
            </a:r>
            <a:r>
              <a:rPr lang="en-US" dirty="0" err="1">
                <a:ea typeface="+mn-lt"/>
                <a:cs typeface="+mn-lt"/>
              </a:rPr>
              <a:t>компанией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Election.Com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совместно</a:t>
            </a:r>
            <a:r>
              <a:rPr lang="en-US" dirty="0">
                <a:ea typeface="+mn-lt"/>
                <a:cs typeface="+mn-lt"/>
              </a:rPr>
              <a:t> с Microsoft </a:t>
            </a:r>
            <a:r>
              <a:rPr lang="en-US" dirty="0" err="1">
                <a:ea typeface="+mn-lt"/>
                <a:cs typeface="+mn-lt"/>
              </a:rPr>
              <a:t>для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онлайновой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обработки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поступающих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время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выборов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голосов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был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создан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специальный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центр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оснащенный</a:t>
            </a:r>
            <a:r>
              <a:rPr lang="en-US" dirty="0">
                <a:ea typeface="+mn-lt"/>
                <a:cs typeface="+mn-lt"/>
              </a:rPr>
              <a:t> 42 </a:t>
            </a:r>
            <a:r>
              <a:rPr lang="en-US" dirty="0" err="1">
                <a:ea typeface="+mn-lt"/>
                <a:cs typeface="+mn-lt"/>
              </a:rPr>
              <a:t>мощными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серверами</a:t>
            </a:r>
            <a:r>
              <a:rPr lang="en-US" dirty="0">
                <a:ea typeface="+mn-lt"/>
                <a:cs typeface="+mn-lt"/>
              </a:rPr>
              <a:t> Compaq с </a:t>
            </a:r>
            <a:r>
              <a:rPr lang="en-US" dirty="0" err="1">
                <a:ea typeface="+mn-lt"/>
                <a:cs typeface="+mn-lt"/>
              </a:rPr>
              <a:t>объемом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оперативной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памяти</a:t>
            </a:r>
            <a:r>
              <a:rPr lang="en-US" dirty="0">
                <a:ea typeface="+mn-lt"/>
                <a:cs typeface="+mn-lt"/>
              </a:rPr>
              <a:t> в 64 </a:t>
            </a:r>
            <a:r>
              <a:rPr lang="en-US" dirty="0" err="1">
                <a:ea typeface="+mn-lt"/>
                <a:cs typeface="+mn-lt"/>
              </a:rPr>
              <a:t>Гбайт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благодаря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чему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Election.Com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течение</a:t>
            </a:r>
            <a:r>
              <a:rPr lang="en-US" dirty="0">
                <a:ea typeface="+mn-lt"/>
                <a:cs typeface="+mn-lt"/>
              </a:rPr>
              <a:t> 15 </a:t>
            </a:r>
            <a:r>
              <a:rPr lang="en-US" dirty="0" err="1">
                <a:ea typeface="+mn-lt"/>
                <a:cs typeface="+mn-lt"/>
              </a:rPr>
              <a:t>часов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способна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обработать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</a:t>
            </a:r>
            <a:r>
              <a:rPr lang="en-US" dirty="0">
                <a:ea typeface="+mn-lt"/>
                <a:cs typeface="+mn-lt"/>
              </a:rPr>
              <a:t> 200 </a:t>
            </a:r>
            <a:r>
              <a:rPr lang="en-US" dirty="0" err="1">
                <a:ea typeface="+mn-lt"/>
                <a:cs typeface="+mn-lt"/>
              </a:rPr>
              <a:t>млн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голосов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75120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CD59-22D4-9294-A7BD-68E642A7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5153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D8A52-47C4-DC30-D439-363BBA6C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214"/>
            <a:ext cx="10515600" cy="47897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 </a:t>
            </a:r>
            <a:r>
              <a:rPr lang="en-US" dirty="0" err="1">
                <a:ea typeface="+mn-lt"/>
                <a:cs typeface="+mn-lt"/>
              </a:rPr>
              <a:t>Электронное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становился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для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многих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американцев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важным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средством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интерактивного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взаимодействия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своими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правительствами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властями</a:t>
            </a:r>
            <a:r>
              <a:rPr lang="en-US" dirty="0">
                <a:ea typeface="+mn-lt"/>
                <a:cs typeface="+mn-lt"/>
              </a:rPr>
              <a:t> - </a:t>
            </a:r>
            <a:r>
              <a:rPr lang="en-US" dirty="0" err="1">
                <a:ea typeface="+mn-lt"/>
                <a:cs typeface="+mn-lt"/>
              </a:rPr>
              <a:t>большинство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пользователей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Интернет</a:t>
            </a:r>
            <a:r>
              <a:rPr lang="en-US" dirty="0">
                <a:ea typeface="+mn-lt"/>
                <a:cs typeface="+mn-lt"/>
              </a:rPr>
              <a:t> (76%) и </a:t>
            </a:r>
            <a:r>
              <a:rPr lang="en-US" dirty="0" err="1">
                <a:ea typeface="+mn-lt"/>
                <a:cs typeface="+mn-lt"/>
              </a:rPr>
              <a:t>почти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половина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всех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граждан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Америки</a:t>
            </a:r>
            <a:r>
              <a:rPr lang="en-US" dirty="0">
                <a:ea typeface="+mn-lt"/>
                <a:cs typeface="+mn-lt"/>
              </a:rPr>
              <a:t> (51%) в </a:t>
            </a:r>
            <a:r>
              <a:rPr lang="en-US" dirty="0" err="1">
                <a:ea typeface="+mn-lt"/>
                <a:cs typeface="+mn-lt"/>
              </a:rPr>
              <a:t>настоящее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время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посещают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правительственные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сайты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Американцы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позитивно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относятся</a:t>
            </a:r>
            <a:r>
              <a:rPr lang="en-US" dirty="0">
                <a:ea typeface="+mn-lt"/>
                <a:cs typeface="+mn-lt"/>
              </a:rPr>
              <a:t> к </a:t>
            </a:r>
            <a:r>
              <a:rPr lang="en-US" dirty="0" err="1">
                <a:ea typeface="+mn-lt"/>
                <a:cs typeface="+mn-lt"/>
              </a:rPr>
              <a:t>идее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электронного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правительства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причем</a:t>
            </a:r>
            <a:r>
              <a:rPr lang="en-US" dirty="0">
                <a:ea typeface="+mn-lt"/>
                <a:cs typeface="+mn-lt"/>
              </a:rPr>
              <a:t> у </a:t>
            </a:r>
            <a:r>
              <a:rPr lang="en-US" dirty="0" err="1">
                <a:ea typeface="+mn-lt"/>
                <a:cs typeface="+mn-lt"/>
              </a:rPr>
              <a:t>них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растет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уверенность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что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электронное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правительство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может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быть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реализовано</a:t>
            </a:r>
            <a:r>
              <a:rPr lang="en-US" dirty="0">
                <a:ea typeface="+mn-lt"/>
                <a:cs typeface="+mn-lt"/>
              </a:rPr>
              <a:t>, и </a:t>
            </a:r>
            <a:r>
              <a:rPr lang="en-US" dirty="0" err="1">
                <a:ea typeface="+mn-lt"/>
                <a:cs typeface="+mn-lt"/>
              </a:rPr>
              <a:t>они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охотно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готовы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увеличить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свои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инвестиции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электронное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35095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E6D2F-A5A5-9439-5A53-5930B691E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224883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801B8487-349E-3E09-110F-2FE5848C89F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6244" b="16244"/>
          <a:stretch/>
        </p:blipFill>
        <p:spPr>
          <a:xfrm>
            <a:off x="5452676" y="459006"/>
            <a:ext cx="6172200" cy="520871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7A07A-D527-565F-13AC-B725FBB0C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1620" y="1007328"/>
            <a:ext cx="4276064" cy="48430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Усама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Бен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Ладен</a:t>
            </a:r>
            <a:r>
              <a:rPr lang="en-US" dirty="0">
                <a:cs typeface="Calibri"/>
              </a:rPr>
              <a:t> (1957-2011)</a:t>
            </a:r>
          </a:p>
          <a:p>
            <a:r>
              <a:rPr lang="en-US" dirty="0" err="1">
                <a:cs typeface="Calibri"/>
              </a:rPr>
              <a:t>Террорист</a:t>
            </a:r>
            <a:r>
              <a:rPr lang="en-US" dirty="0">
                <a:cs typeface="Calibri"/>
              </a:rPr>
              <a:t> n1 в </a:t>
            </a:r>
            <a:r>
              <a:rPr lang="en-US" dirty="0" err="1">
                <a:cs typeface="Calibri"/>
              </a:rPr>
              <a:t>мире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когда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был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жив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того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когда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был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убит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Американскими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спецслужбами</a:t>
            </a:r>
            <a:r>
              <a:rPr lang="en-US" dirty="0">
                <a:cs typeface="Calibri"/>
              </a:rPr>
              <a:t>. </a:t>
            </a:r>
            <a:r>
              <a:rPr lang="en-US" dirty="0" err="1">
                <a:cs typeface="Calibri"/>
              </a:rPr>
              <a:t>Основатель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крупнейшего</a:t>
            </a:r>
            <a:r>
              <a:rPr lang="en-US" dirty="0">
                <a:cs typeface="Calibri"/>
              </a:rPr>
              <a:t> в </a:t>
            </a:r>
            <a:r>
              <a:rPr lang="en-US" dirty="0" err="1">
                <a:cs typeface="Calibri"/>
              </a:rPr>
              <a:t>тот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момент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международной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террористической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организации</a:t>
            </a:r>
            <a:r>
              <a:rPr lang="en-US" dirty="0">
                <a:cs typeface="Calibri"/>
              </a:rPr>
              <a:t> "</a:t>
            </a:r>
            <a:r>
              <a:rPr lang="en-US" dirty="0" err="1">
                <a:cs typeface="Calibri"/>
              </a:rPr>
              <a:t>Аль</a:t>
            </a:r>
            <a:r>
              <a:rPr lang="en-US" dirty="0">
                <a:cs typeface="Calibri"/>
              </a:rPr>
              <a:t> - </a:t>
            </a:r>
            <a:r>
              <a:rPr lang="en-US" dirty="0" err="1">
                <a:cs typeface="Calibri"/>
              </a:rPr>
              <a:t>Каида</a:t>
            </a:r>
            <a:r>
              <a:rPr lang="en-US" dirty="0">
                <a:cs typeface="Calibri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525290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9B0E7-6998-8593-F50C-255C4F31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grass, outdoor, smoke, transport&#10;&#10;Description automatically generated">
            <a:extLst>
              <a:ext uri="{FF2B5EF4-FFF2-40B4-BE49-F238E27FC236}">
                <a16:creationId xmlns:a16="http://schemas.microsoft.com/office/drawing/2014/main" id="{2FBCBAE2-0254-9331-492E-3A74632D69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02501" y="1971382"/>
            <a:ext cx="5181600" cy="3454400"/>
          </a:xfrm>
        </p:spPr>
      </p:pic>
      <p:pic>
        <p:nvPicPr>
          <p:cNvPr id="6" name="Picture 6" descr="A picture containing sky, outdoor, smoke, flying&#10;&#10;Description automatically generated">
            <a:extLst>
              <a:ext uri="{FF2B5EF4-FFF2-40B4-BE49-F238E27FC236}">
                <a16:creationId xmlns:a16="http://schemas.microsoft.com/office/drawing/2014/main" id="{730EF8A1-9B32-F8F3-FFDE-C65AA5168B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03515" y="1989376"/>
            <a:ext cx="5181600" cy="3439287"/>
          </a:xfrm>
        </p:spPr>
      </p:pic>
    </p:spTree>
    <p:extLst>
      <p:ext uri="{BB962C8B-B14F-4D97-AF65-F5344CB8AC3E}">
        <p14:creationId xmlns:p14="http://schemas.microsoft.com/office/powerpoint/2010/main" val="1827459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BC2A-D199-EF9E-C0ED-2BC77C50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9733"/>
            <a:ext cx="10515600" cy="321955"/>
          </a:xfrm>
        </p:spPr>
        <p:txBody>
          <a:bodyPr>
            <a:normAutofit/>
          </a:bodyPr>
          <a:lstStyle/>
          <a:p>
            <a:pPr algn="ctr"/>
            <a:r>
              <a:rPr lang="en-US" sz="1400" dirty="0">
                <a:cs typeface="Calibri Light"/>
              </a:rPr>
              <a:t>(</a:t>
            </a:r>
            <a:r>
              <a:rPr lang="en-US" sz="1400" dirty="0" err="1">
                <a:cs typeface="Calibri Light"/>
              </a:rPr>
              <a:t>на</a:t>
            </a:r>
            <a:r>
              <a:rPr lang="en-US" sz="1400" dirty="0">
                <a:cs typeface="Calibri Light"/>
              </a:rPr>
              <a:t> </a:t>
            </a:r>
            <a:r>
              <a:rPr lang="en-US" sz="1400" dirty="0" err="1">
                <a:cs typeface="Calibri Light"/>
              </a:rPr>
              <a:t>фоне</a:t>
            </a:r>
            <a:r>
              <a:rPr lang="en-US" sz="1400" dirty="0">
                <a:cs typeface="Calibri Light"/>
              </a:rPr>
              <a:t> Eminem ft Linkin Park – Soldier)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71D8610-EA99-6EFB-E2EA-D20DF99FA4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5603" y="2376548"/>
            <a:ext cx="5389230" cy="3955234"/>
          </a:xfrm>
        </p:spPr>
      </p:pic>
      <p:pic>
        <p:nvPicPr>
          <p:cNvPr id="6" name="Picture 6" descr="A picture containing text, outdoor, weapon, smoke&#10;&#10;Description automatically generated">
            <a:extLst>
              <a:ext uri="{FF2B5EF4-FFF2-40B4-BE49-F238E27FC236}">
                <a16:creationId xmlns:a16="http://schemas.microsoft.com/office/drawing/2014/main" id="{4E3BFA88-A7A0-AE9E-148B-87F6BA8803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42103" y="2250544"/>
            <a:ext cx="5850672" cy="4068353"/>
          </a:xfrm>
        </p:spPr>
      </p:pic>
    </p:spTree>
    <p:extLst>
      <p:ext uri="{BB962C8B-B14F-4D97-AF65-F5344CB8AC3E}">
        <p14:creationId xmlns:p14="http://schemas.microsoft.com/office/powerpoint/2010/main" val="3879673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0CE5-490C-511D-A914-F9DF84FD0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E657F63C-D47F-CE1C-7988-7AEDAE7EE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4" y="4260"/>
            <a:ext cx="12186993" cy="6851068"/>
          </a:xfrm>
        </p:spPr>
      </p:pic>
    </p:spTree>
    <p:extLst>
      <p:ext uri="{BB962C8B-B14F-4D97-AF65-F5344CB8AC3E}">
        <p14:creationId xmlns:p14="http://schemas.microsoft.com/office/powerpoint/2010/main" val="1499589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E749-0AC8-E396-50E1-60A4A9286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99790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3E96B83-D0A8-48CD-2371-CC15082ABB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4358" r="14358"/>
          <a:stretch/>
        </p:blipFill>
        <p:spPr>
          <a:xfrm>
            <a:off x="5183188" y="987425"/>
            <a:ext cx="6172200" cy="487362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3A905-D47A-01AD-386D-8F5BD783E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5350" y="986706"/>
            <a:ext cx="4136675" cy="488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Чтобы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расследовать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этот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теракт</a:t>
            </a:r>
            <a:r>
              <a:rPr lang="en-US" dirty="0">
                <a:cs typeface="Calibri"/>
              </a:rPr>
              <a:t> ЦРУ </a:t>
            </a:r>
            <a:r>
              <a:rPr lang="en-US" dirty="0" err="1">
                <a:cs typeface="Calibri"/>
              </a:rPr>
              <a:t>получили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доступ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всем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данным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граждан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которые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могли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быть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причастны</a:t>
            </a:r>
            <a:r>
              <a:rPr lang="en-US" dirty="0">
                <a:cs typeface="Calibri"/>
              </a:rPr>
              <a:t> к </a:t>
            </a:r>
            <a:r>
              <a:rPr lang="en-US" dirty="0" err="1">
                <a:cs typeface="Calibri"/>
              </a:rPr>
              <a:t>этому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>
                <a:cs typeface="Calibri"/>
              </a:rPr>
              <a:t>И </a:t>
            </a:r>
            <a:r>
              <a:rPr lang="en-US" dirty="0" err="1">
                <a:cs typeface="Calibri"/>
              </a:rPr>
              <a:t>создали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шпионскую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программу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слижение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которое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дает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доступ</a:t>
            </a:r>
            <a:r>
              <a:rPr lang="en-US" dirty="0">
                <a:cs typeface="Calibri"/>
              </a:rPr>
              <a:t> к </a:t>
            </a:r>
            <a:r>
              <a:rPr lang="en-US" dirty="0" err="1">
                <a:cs typeface="Calibri"/>
              </a:rPr>
              <a:t>местоположению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камеру</a:t>
            </a:r>
            <a:r>
              <a:rPr lang="en-US" dirty="0">
                <a:cs typeface="Calibri"/>
              </a:rPr>
              <a:t> и </a:t>
            </a:r>
            <a:r>
              <a:rPr lang="en-US" dirty="0" err="1">
                <a:cs typeface="Calibri"/>
              </a:rPr>
              <a:t>микрофону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любого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персонального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компьютера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И </a:t>
            </a:r>
            <a:r>
              <a:rPr lang="en-US" dirty="0" err="1">
                <a:cs typeface="Calibri"/>
              </a:rPr>
              <a:t>очевидно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иногда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они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пользовались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этим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не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по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протоколу</a:t>
            </a:r>
            <a:r>
              <a:rPr lang="en-US" dirty="0">
                <a:cs typeface="Calibri"/>
              </a:rPr>
              <a:t>, и </a:t>
            </a:r>
            <a:r>
              <a:rPr lang="en-US" dirty="0" err="1">
                <a:cs typeface="Calibri"/>
              </a:rPr>
              <a:t>начали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следить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за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мировыми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лидерами</a:t>
            </a:r>
            <a:r>
              <a:rPr lang="en-US" dirty="0">
                <a:cs typeface="Calibri"/>
              </a:rPr>
              <a:t>,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информационными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коммуникациями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между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гражданами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многих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государств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всему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миру</a:t>
            </a:r>
            <a:r>
              <a:rPr lang="en-US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7324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333FE-9DAE-32BD-64D7-BC2D554F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083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288358F-EDB4-3D66-9060-DDA2D6956E8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7232" b="17232"/>
          <a:stretch/>
        </p:blipFill>
        <p:spPr>
          <a:xfrm>
            <a:off x="6158918" y="1349840"/>
            <a:ext cx="5196470" cy="452050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AF5B1-471F-E745-A32F-647BF7182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9496" y="1444083"/>
            <a:ext cx="4499089" cy="465722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>
                <a:cs typeface="Calibri"/>
              </a:rPr>
              <a:t>Несмотря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на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то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что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такое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оружие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даёт</a:t>
            </a:r>
            <a:r>
              <a:rPr lang="en-US" dirty="0">
                <a:cs typeface="Calibri"/>
              </a:rPr>
              <a:t> +500 к </a:t>
            </a:r>
            <a:r>
              <a:rPr lang="en-US" dirty="0" err="1">
                <a:cs typeface="Calibri"/>
              </a:rPr>
              <a:t>урону</a:t>
            </a:r>
            <a:r>
              <a:rPr lang="en-US" dirty="0">
                <a:cs typeface="Calibri"/>
              </a:rPr>
              <a:t>. </a:t>
            </a:r>
            <a:r>
              <a:rPr lang="en-US" dirty="0" err="1">
                <a:cs typeface="Calibri"/>
              </a:rPr>
              <a:t>Это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нравился</a:t>
            </a:r>
            <a:r>
              <a:rPr lang="en-US" dirty="0">
                <a:cs typeface="Calibri"/>
              </a:rPr>
              <a:t> к </a:t>
            </a:r>
            <a:r>
              <a:rPr lang="en-US" dirty="0" err="1">
                <a:cs typeface="Calibri"/>
              </a:rPr>
              <a:t>челу</a:t>
            </a:r>
            <a:r>
              <a:rPr lang="en-US" dirty="0">
                <a:cs typeface="Calibri"/>
              </a:rPr>
              <a:t> с </a:t>
            </a:r>
            <a:r>
              <a:rPr lang="en-US" dirty="0" err="1">
                <a:cs typeface="Calibri"/>
              </a:rPr>
              <a:t>ультраправыми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взглядами</a:t>
            </a:r>
            <a:r>
              <a:rPr lang="en-US" dirty="0">
                <a:cs typeface="Calibri"/>
              </a:rPr>
              <a:t> и </a:t>
            </a:r>
            <a:r>
              <a:rPr lang="en-US" dirty="0" err="1">
                <a:cs typeface="Calibri"/>
              </a:rPr>
              <a:t>не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пацанскими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понятиями</a:t>
            </a:r>
            <a:r>
              <a:rPr lang="en-US" dirty="0">
                <a:cs typeface="Calibri"/>
              </a:rPr>
              <a:t>,   </a:t>
            </a:r>
            <a:r>
              <a:rPr lang="en-US" dirty="0" err="1">
                <a:cs typeface="Calibri"/>
              </a:rPr>
              <a:t>Эдуарду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Сноудену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которое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работал</a:t>
            </a:r>
            <a:r>
              <a:rPr lang="en-US" dirty="0">
                <a:cs typeface="Calibri"/>
              </a:rPr>
              <a:t> в </a:t>
            </a:r>
            <a:r>
              <a:rPr lang="en-US" dirty="0" err="1">
                <a:cs typeface="Calibri"/>
              </a:rPr>
              <a:t>отделе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кибербезопасности</a:t>
            </a:r>
            <a:r>
              <a:rPr lang="en-US" dirty="0">
                <a:cs typeface="Calibri"/>
              </a:rPr>
              <a:t> в ЦРУ. 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Эдвард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жил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довольно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комфортной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жизнью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зарплате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около</a:t>
            </a:r>
            <a:r>
              <a:rPr lang="en-US" dirty="0">
                <a:ea typeface="+mn-lt"/>
                <a:cs typeface="+mn-lt"/>
              </a:rPr>
              <a:t> 200 </a:t>
            </a:r>
            <a:r>
              <a:rPr lang="en-US" dirty="0" err="1">
                <a:ea typeface="+mn-lt"/>
                <a:cs typeface="+mn-lt"/>
              </a:rPr>
              <a:t>тысяч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долларов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год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снимал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дом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Гаваях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вместе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своей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девушкой</a:t>
            </a:r>
            <a:r>
              <a:rPr lang="en-US" dirty="0">
                <a:cs typeface="Calibri"/>
              </a:rPr>
              <a:t>. </a:t>
            </a:r>
            <a:r>
              <a:rPr lang="en-US" dirty="0" err="1">
                <a:cs typeface="Calibri"/>
              </a:rPr>
              <a:t>Но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похитил</a:t>
            </a:r>
            <a:r>
              <a:rPr lang="en-US" dirty="0">
                <a:ea typeface="+mn-lt"/>
                <a:cs typeface="+mn-lt"/>
              </a:rPr>
              <a:t> 1,7 </a:t>
            </a:r>
            <a:r>
              <a:rPr lang="en-US" dirty="0" err="1">
                <a:ea typeface="+mn-lt"/>
                <a:cs typeface="+mn-lt"/>
              </a:rPr>
              <a:t>млн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секретных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файлов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большинство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документов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касается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жизненно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важных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операций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американской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армии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флота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морской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пехоты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военно-воздушных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сил</a:t>
            </a:r>
            <a:r>
              <a:rPr lang="en-US" dirty="0">
                <a:ea typeface="+mn-lt"/>
                <a:cs typeface="+mn-lt"/>
              </a:rPr>
              <a:t>. И </a:t>
            </a:r>
            <a:r>
              <a:rPr lang="en-US" dirty="0" err="1">
                <a:ea typeface="+mn-lt"/>
                <a:cs typeface="+mn-lt"/>
              </a:rPr>
              <a:t>свалил</a:t>
            </a:r>
            <a:r>
              <a:rPr lang="en-US" dirty="0">
                <a:ea typeface="+mn-lt"/>
                <a:cs typeface="+mn-lt"/>
              </a:rPr>
              <a:t> в "</a:t>
            </a:r>
            <a:r>
              <a:rPr lang="en-US" dirty="0" err="1">
                <a:ea typeface="+mn-lt"/>
                <a:cs typeface="+mn-lt"/>
              </a:rPr>
              <a:t>демократичную</a:t>
            </a:r>
            <a:r>
              <a:rPr lang="en-US" dirty="0">
                <a:ea typeface="+mn-lt"/>
                <a:cs typeface="+mn-lt"/>
              </a:rPr>
              <a:t>" </a:t>
            </a:r>
            <a:r>
              <a:rPr lang="en-US" dirty="0" err="1">
                <a:ea typeface="+mn-lt"/>
                <a:cs typeface="+mn-lt"/>
              </a:rPr>
              <a:t>страну</a:t>
            </a:r>
            <a:r>
              <a:rPr lang="en-US" dirty="0">
                <a:ea typeface="+mn-lt"/>
                <a:cs typeface="+mn-lt"/>
              </a:rPr>
              <a:t> с </a:t>
            </a:r>
            <a:r>
              <a:rPr lang="en-US" dirty="0" err="1">
                <a:ea typeface="+mn-lt"/>
                <a:cs typeface="+mn-lt"/>
              </a:rPr>
              <a:t>вечным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президентом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Россию</a:t>
            </a:r>
            <a:r>
              <a:rPr lang="en-US" dirty="0">
                <a:ea typeface="+mn-lt"/>
                <a:cs typeface="+mn-lt"/>
              </a:rPr>
              <a:t>. 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>
                <a:ea typeface="+mn-lt"/>
                <a:cs typeface="+mn-lt"/>
              </a:rPr>
              <a:t>Разоблачения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Сноудена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вызвали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жаркие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споры</a:t>
            </a:r>
            <a:r>
              <a:rPr lang="en-US" dirty="0">
                <a:ea typeface="+mn-lt"/>
                <a:cs typeface="+mn-lt"/>
              </a:rPr>
              <a:t> о </a:t>
            </a:r>
            <a:r>
              <a:rPr lang="en-US" dirty="0" err="1">
                <a:ea typeface="+mn-lt"/>
                <a:cs typeface="+mn-lt"/>
              </a:rPr>
              <a:t>допустимости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массового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негласного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наблюдения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пределах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государственной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тайны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балансе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между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защитой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персональных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данных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обеспечением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национальной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безопасности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эпоху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после</a:t>
            </a:r>
            <a:r>
              <a:rPr lang="en-US" dirty="0">
                <a:ea typeface="+mn-lt"/>
                <a:cs typeface="+mn-lt"/>
              </a:rPr>
              <a:t> 11 </a:t>
            </a:r>
            <a:r>
              <a:rPr lang="en-US" dirty="0" err="1">
                <a:ea typeface="+mn-lt"/>
                <a:cs typeface="+mn-lt"/>
              </a:rPr>
              <a:t>сентября</a:t>
            </a:r>
            <a:r>
              <a:rPr lang="en-US" dirty="0">
                <a:ea typeface="+mn-lt"/>
                <a:cs typeface="+mn-lt"/>
              </a:rPr>
              <a:t> 2001 </a:t>
            </a:r>
            <a:r>
              <a:rPr lang="en-US" dirty="0" err="1">
                <a:ea typeface="+mn-lt"/>
                <a:cs typeface="+mn-lt"/>
              </a:rPr>
              <a:t>года</a:t>
            </a:r>
            <a:r>
              <a:rPr lang="en-US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4228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B289-E487-8960-ECDA-945870296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5688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06EADB3-388F-3E06-963D-23619F1435E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0520" b="10520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4E7A8-DE23-7AD2-3418-60B8B9FE6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545" y="1146718"/>
            <a:ext cx="4257480" cy="47129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>
                <a:cs typeface="Calibri"/>
              </a:rPr>
              <a:t>После</a:t>
            </a:r>
            <a:r>
              <a:rPr lang="en-US" sz="2000" dirty="0">
                <a:cs typeface="Calibri"/>
              </a:rPr>
              <a:t> </a:t>
            </a:r>
            <a:r>
              <a:rPr lang="en-US" sz="2000" err="1">
                <a:cs typeface="Calibri"/>
              </a:rPr>
              <a:t>этого</a:t>
            </a:r>
            <a:r>
              <a:rPr lang="en-US" sz="2000" dirty="0">
                <a:cs typeface="Calibri"/>
              </a:rPr>
              <a:t> в </a:t>
            </a:r>
            <a:r>
              <a:rPr lang="en-US" sz="2000" err="1">
                <a:cs typeface="Calibri"/>
              </a:rPr>
              <a:t>мире</a:t>
            </a:r>
            <a:r>
              <a:rPr lang="en-US" sz="2000" dirty="0">
                <a:cs typeface="Calibri"/>
              </a:rPr>
              <a:t> </a:t>
            </a:r>
            <a:r>
              <a:rPr lang="en-US" sz="2000" err="1">
                <a:cs typeface="Calibri"/>
              </a:rPr>
              <a:t>появился</a:t>
            </a:r>
            <a:r>
              <a:rPr lang="en-US" sz="2000" dirty="0">
                <a:cs typeface="Calibri"/>
              </a:rPr>
              <a:t> </a:t>
            </a:r>
            <a:r>
              <a:rPr lang="en-US" sz="2000" err="1">
                <a:cs typeface="Calibri"/>
              </a:rPr>
              <a:t>стереотип</a:t>
            </a:r>
            <a:r>
              <a:rPr lang="en-US" sz="2000" dirty="0">
                <a:cs typeface="Calibri"/>
              </a:rPr>
              <a:t> о </a:t>
            </a:r>
            <a:r>
              <a:rPr lang="en-US" sz="2000" err="1">
                <a:cs typeface="Calibri"/>
              </a:rPr>
              <a:t>том</a:t>
            </a:r>
            <a:r>
              <a:rPr lang="en-US" sz="2000" dirty="0">
                <a:cs typeface="Calibri"/>
              </a:rPr>
              <a:t>, </a:t>
            </a:r>
            <a:r>
              <a:rPr lang="en-US" sz="2000" err="1">
                <a:cs typeface="Calibri"/>
              </a:rPr>
              <a:t>что</a:t>
            </a:r>
            <a:r>
              <a:rPr lang="en-US" sz="2000" dirty="0">
                <a:cs typeface="Calibri"/>
              </a:rPr>
              <a:t> </a:t>
            </a:r>
            <a:r>
              <a:rPr lang="en-US" sz="2000" err="1">
                <a:cs typeface="Calibri"/>
              </a:rPr>
              <a:t>спец</a:t>
            </a:r>
            <a:r>
              <a:rPr lang="en-US" sz="2000" dirty="0">
                <a:cs typeface="Calibri"/>
              </a:rPr>
              <a:t> </a:t>
            </a:r>
            <a:r>
              <a:rPr lang="en-US" sz="2000" err="1">
                <a:cs typeface="Calibri"/>
              </a:rPr>
              <a:t>службы</a:t>
            </a:r>
            <a:r>
              <a:rPr lang="en-US" sz="2000" dirty="0">
                <a:cs typeface="Calibri"/>
              </a:rPr>
              <a:t> </a:t>
            </a:r>
            <a:r>
              <a:rPr lang="en-US" sz="2000" err="1">
                <a:cs typeface="Calibri"/>
              </a:rPr>
              <a:t>могут</a:t>
            </a:r>
            <a:r>
              <a:rPr lang="en-US" sz="2000" dirty="0">
                <a:cs typeface="Calibri"/>
              </a:rPr>
              <a:t> </a:t>
            </a:r>
            <a:r>
              <a:rPr lang="en-US" sz="2000" err="1">
                <a:cs typeface="Calibri"/>
              </a:rPr>
              <a:t>следить</a:t>
            </a:r>
            <a:r>
              <a:rPr lang="en-US" sz="2000" dirty="0">
                <a:cs typeface="Calibri"/>
              </a:rPr>
              <a:t> </a:t>
            </a:r>
            <a:r>
              <a:rPr lang="en-US" sz="2000" err="1">
                <a:cs typeface="Calibri"/>
              </a:rPr>
              <a:t>за</a:t>
            </a:r>
            <a:r>
              <a:rPr lang="en-US" sz="2000" dirty="0">
                <a:cs typeface="Calibri"/>
              </a:rPr>
              <a:t> </a:t>
            </a:r>
            <a:r>
              <a:rPr lang="en-US" sz="2000" err="1">
                <a:cs typeface="Calibri"/>
              </a:rPr>
              <a:t>тобой</a:t>
            </a:r>
            <a:r>
              <a:rPr lang="en-US" sz="2000" dirty="0">
                <a:cs typeface="Calibri"/>
              </a:rPr>
              <a:t> </a:t>
            </a:r>
            <a:r>
              <a:rPr lang="en-US" sz="2000" err="1">
                <a:cs typeface="Calibri"/>
              </a:rPr>
              <a:t>через</a:t>
            </a:r>
            <a:r>
              <a:rPr lang="en-US" sz="2000" dirty="0">
                <a:cs typeface="Calibri"/>
              </a:rPr>
              <a:t> </a:t>
            </a:r>
            <a:r>
              <a:rPr lang="en-US" sz="2000" err="1">
                <a:cs typeface="Calibri"/>
              </a:rPr>
              <a:t>фронталку</a:t>
            </a:r>
            <a:r>
              <a:rPr lang="en-US" sz="2000" dirty="0">
                <a:cs typeface="Calibri"/>
              </a:rPr>
              <a:t> </a:t>
            </a:r>
            <a:r>
              <a:rPr lang="en-US" sz="2000" err="1">
                <a:cs typeface="Calibri"/>
              </a:rPr>
              <a:t>твоего</a:t>
            </a:r>
            <a:r>
              <a:rPr lang="en-US" sz="2000" dirty="0">
                <a:cs typeface="Calibri"/>
              </a:rPr>
              <a:t> </a:t>
            </a:r>
            <a:r>
              <a:rPr lang="en-US" sz="2000" err="1">
                <a:cs typeface="Calibri"/>
              </a:rPr>
              <a:t>ноута</a:t>
            </a:r>
            <a:r>
              <a:rPr lang="en-US" sz="2000" dirty="0">
                <a:cs typeface="Calibri"/>
              </a:rPr>
              <a:t>, </a:t>
            </a:r>
            <a:r>
              <a:rPr lang="en-US" sz="2000" dirty="0" err="1">
                <a:cs typeface="Calibri"/>
              </a:rPr>
              <a:t>поэтому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стоит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клеить</a:t>
            </a:r>
            <a:r>
              <a:rPr lang="en-US" sz="2000">
                <a:cs typeface="Calibri"/>
              </a:rPr>
              <a:t> его с изолентой.</a:t>
            </a: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6846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83F1DFE-A5B2-0BEC-B03D-4D0A48301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5" y="744"/>
            <a:ext cx="12939613" cy="724136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6C2E14-407C-DBC9-FB5D-8BE6A2451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2832"/>
            <a:ext cx="10515600" cy="3630148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  <a:cs typeface="Calibri Light"/>
              </a:rPr>
              <a:t>Конец</a:t>
            </a:r>
            <a:r>
              <a:rPr lang="en-US" dirty="0">
                <a:solidFill>
                  <a:schemeClr val="bg1"/>
                </a:solidFill>
                <a:cs typeface="Calibri Light"/>
              </a:rPr>
              <a:t>, </a:t>
            </a:r>
            <a:r>
              <a:rPr lang="en-US" dirty="0" err="1">
                <a:solidFill>
                  <a:schemeClr val="bg1"/>
                </a:solidFill>
                <a:cs typeface="Calibri Light"/>
              </a:rPr>
              <a:t>хоть</a:t>
            </a:r>
            <a:r>
              <a:rPr lang="en-US" dirty="0">
                <a:solidFill>
                  <a:schemeClr val="bg1"/>
                </a:solidFill>
                <a:cs typeface="Calibri Light"/>
              </a:rPr>
              <a:t> к </a:t>
            </a:r>
            <a:r>
              <a:rPr lang="en-US" dirty="0" err="1">
                <a:solidFill>
                  <a:schemeClr val="bg1"/>
                </a:solidFill>
                <a:cs typeface="Calibri Light"/>
              </a:rPr>
              <a:t>чему-то</a:t>
            </a:r>
            <a:r>
              <a:rPr lang="en-US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 Light"/>
              </a:rPr>
              <a:t>интересному</a:t>
            </a:r>
            <a:r>
              <a:rPr lang="en-US" dirty="0">
                <a:solidFill>
                  <a:schemeClr val="bg1"/>
                </a:solidFill>
                <a:cs typeface="Calibri Light"/>
              </a:rPr>
              <a:t> в </a:t>
            </a:r>
            <a:r>
              <a:rPr lang="en-US" dirty="0" err="1">
                <a:solidFill>
                  <a:schemeClr val="bg1"/>
                </a:solidFill>
                <a:cs typeface="Calibri Light"/>
              </a:rPr>
              <a:t>вашей</a:t>
            </a:r>
            <a:r>
              <a:rPr lang="en-US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 Light"/>
              </a:rPr>
              <a:t>жизни</a:t>
            </a:r>
            <a:br>
              <a:rPr lang="en-US" dirty="0">
                <a:solidFill>
                  <a:schemeClr val="bg1"/>
                </a:solidFill>
                <a:cs typeface="Calibri Light"/>
              </a:rPr>
            </a:br>
            <a:br>
              <a:rPr lang="en-US" dirty="0">
                <a:solidFill>
                  <a:schemeClr val="bg1"/>
                </a:solidFill>
                <a:cs typeface="Calibri Light"/>
              </a:rPr>
            </a:br>
            <a:r>
              <a:rPr lang="en-US" dirty="0" err="1">
                <a:solidFill>
                  <a:schemeClr val="bg1"/>
                </a:solidFill>
                <a:cs typeface="Calibri Light"/>
              </a:rPr>
              <a:t>Благодарю</a:t>
            </a:r>
            <a:r>
              <a:rPr lang="en-US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 Light"/>
              </a:rPr>
              <a:t>за</a:t>
            </a:r>
            <a:r>
              <a:rPr lang="en-US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 Light"/>
              </a:rPr>
              <a:t>внимания</a:t>
            </a:r>
            <a:r>
              <a:rPr lang="en-US" dirty="0">
                <a:solidFill>
                  <a:schemeClr val="bg1"/>
                </a:solidFill>
                <a:cs typeface="Calibri Light"/>
              </a:rPr>
              <a:t>, </a:t>
            </a:r>
            <a:r>
              <a:rPr lang="en-US" dirty="0" err="1">
                <a:solidFill>
                  <a:schemeClr val="bg1"/>
                </a:solidFill>
                <a:cs typeface="Calibri Light"/>
              </a:rPr>
              <a:t>от</a:t>
            </a:r>
            <a:r>
              <a:rPr lang="en-US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 Light"/>
              </a:rPr>
              <a:t>души</a:t>
            </a:r>
            <a:endParaRPr lang="en-US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97492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5D1A-98E5-3157-26EA-07D24714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EB7A9D7-7380-5A31-9529-8B685A06E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7162" y="-192645"/>
            <a:ext cx="12886324" cy="7121310"/>
          </a:xfrm>
        </p:spPr>
      </p:pic>
    </p:spTree>
    <p:extLst>
      <p:ext uri="{BB962C8B-B14F-4D97-AF65-F5344CB8AC3E}">
        <p14:creationId xmlns:p14="http://schemas.microsoft.com/office/powerpoint/2010/main" val="2850280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F3DE-7E04-B25A-BF88-96A6E257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DA4B40B-3C9B-C635-BCF4-D060FE964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" y="4260"/>
            <a:ext cx="12178523" cy="6851069"/>
          </a:xfrm>
        </p:spPr>
      </p:pic>
    </p:spTree>
    <p:extLst>
      <p:ext uri="{BB962C8B-B14F-4D97-AF65-F5344CB8AC3E}">
        <p14:creationId xmlns:p14="http://schemas.microsoft.com/office/powerpoint/2010/main" val="2108847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8FA1-4CE0-6CB1-16ED-EC37890A4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28" y="457200"/>
            <a:ext cx="4489797" cy="401629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35C6923B-0370-D40B-3030-0AA10B021D0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3421" b="13421"/>
          <a:stretch/>
        </p:blipFill>
        <p:spPr>
          <a:xfrm>
            <a:off x="5183188" y="652889"/>
            <a:ext cx="6172200" cy="593299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9983B4-5D6D-B81F-A11F-B9A79C151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459059"/>
            <a:ext cx="3932237" cy="54099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США </a:t>
            </a:r>
            <a:r>
              <a:rPr lang="en-US" dirty="0" err="1">
                <a:cs typeface="Calibri"/>
              </a:rPr>
              <a:t>является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центром</a:t>
            </a:r>
            <a:r>
              <a:rPr lang="en-US" dirty="0">
                <a:cs typeface="Calibri"/>
              </a:rPr>
              <a:t> IT </a:t>
            </a:r>
            <a:r>
              <a:rPr lang="en-US" dirty="0" err="1">
                <a:cs typeface="Calibri"/>
              </a:rPr>
              <a:t>во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всём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мире</a:t>
            </a:r>
            <a:r>
              <a:rPr lang="en-US" dirty="0">
                <a:cs typeface="Calibri"/>
              </a:rPr>
              <a:t>, в </a:t>
            </a:r>
            <a:r>
              <a:rPr lang="en-US" dirty="0" err="1">
                <a:cs typeface="Calibri"/>
              </a:rPr>
              <a:t>стране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расположены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самые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крупные</a:t>
            </a:r>
            <a:r>
              <a:rPr lang="en-US" dirty="0">
                <a:cs typeface="Calibri"/>
              </a:rPr>
              <a:t> и </a:t>
            </a:r>
            <a:r>
              <a:rPr lang="en-US" dirty="0" err="1">
                <a:cs typeface="Calibri"/>
              </a:rPr>
              <a:t>не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крупные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компании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мира</a:t>
            </a:r>
            <a:r>
              <a:rPr lang="en-US" dirty="0">
                <a:cs typeface="Calibri"/>
              </a:rPr>
              <a:t>. </a:t>
            </a:r>
          </a:p>
          <a:p>
            <a:r>
              <a:rPr lang="en-US" dirty="0">
                <a:cs typeface="Calibri"/>
              </a:rPr>
              <a:t> General Electrics,  AT&amp;T, IBM, Apple, Alphabet(Google), Microsoft, Tesla, Intel, Oracle, Amazon, Facebook, PayPal, NVidia.</a:t>
            </a:r>
          </a:p>
        </p:txBody>
      </p:sp>
    </p:spTree>
    <p:extLst>
      <p:ext uri="{BB962C8B-B14F-4D97-AF65-F5344CB8AC3E}">
        <p14:creationId xmlns:p14="http://schemas.microsoft.com/office/powerpoint/2010/main" val="371936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A0386-A58E-0B05-5DDE-5EB6A7ED8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25" y="457200"/>
            <a:ext cx="4412400" cy="1548009"/>
          </a:xfrm>
        </p:spPr>
        <p:txBody>
          <a:bodyPr/>
          <a:lstStyle/>
          <a:p>
            <a:r>
              <a:rPr lang="en-US" sz="2400" b="1" dirty="0" err="1"/>
              <a:t>Федеральная</a:t>
            </a:r>
            <a:r>
              <a:rPr lang="en-US" sz="2400" b="1" dirty="0"/>
              <a:t> </a:t>
            </a:r>
            <a:r>
              <a:rPr lang="en-US" sz="2400" b="1" dirty="0" err="1"/>
              <a:t>резервная</a:t>
            </a:r>
            <a:r>
              <a:rPr lang="en-US" sz="2400" b="1" dirty="0"/>
              <a:t> </a:t>
            </a:r>
            <a:r>
              <a:rPr lang="en-US" sz="2400" b="1" dirty="0" err="1"/>
              <a:t>система</a:t>
            </a:r>
            <a:endParaRPr lang="en-US" sz="2400" b="1" dirty="0">
              <a:cs typeface="Calibri Light"/>
            </a:endParaRPr>
          </a:p>
          <a:p>
            <a:endParaRPr lang="en-US" dirty="0">
              <a:cs typeface="Calibri Light"/>
            </a:endParaRPr>
          </a:p>
        </p:txBody>
      </p:sp>
      <p:pic>
        <p:nvPicPr>
          <p:cNvPr id="5" name="Picture 5" descr="A picture containing sky, building, outdoor, government building&#10;&#10;Description automatically generated">
            <a:extLst>
              <a:ext uri="{FF2B5EF4-FFF2-40B4-BE49-F238E27FC236}">
                <a16:creationId xmlns:a16="http://schemas.microsoft.com/office/drawing/2014/main" id="{DBE69B11-7D02-B455-A343-8D07B3428F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852" r="852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497FA-B55C-AAC3-FE6D-D64CCF396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5323" y="2057400"/>
            <a:ext cx="4276702" cy="3801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ФРС - </a:t>
            </a:r>
            <a:r>
              <a:rPr lang="en-US" dirty="0" err="1">
                <a:ea typeface="+mn-lt"/>
                <a:cs typeface="+mn-lt"/>
              </a:rPr>
              <a:t>независимое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федеральное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агентство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для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выполнения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функций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центрального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банка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осуществления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централизованного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контроля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над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коммерческой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банковской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системой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Соединённых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Штатов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Америки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Доля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доллара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расчетах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мировом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валютном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рынке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составляет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>
                <a:ea typeface="+mn-lt"/>
                <a:cs typeface="+mn-lt"/>
              </a:rPr>
              <a:t>85 %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105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4B106-180D-BF63-DB2A-45BA5DA42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28" y="457200"/>
            <a:ext cx="4489797" cy="1600200"/>
          </a:xfrm>
        </p:spPr>
        <p:txBody>
          <a:bodyPr/>
          <a:lstStyle/>
          <a:p>
            <a:r>
              <a:rPr lang="en-US" sz="2400" dirty="0" err="1">
                <a:latin typeface="Calibri"/>
                <a:cs typeface="Calibri"/>
              </a:rPr>
              <a:t>Мировой</a:t>
            </a:r>
            <a:r>
              <a:rPr lang="en-US" sz="2400" dirty="0">
                <a:latin typeface="Calibri"/>
                <a:cs typeface="Calibri"/>
              </a:rPr>
              <a:t> </a:t>
            </a:r>
            <a:r>
              <a:rPr lang="en-US" sz="2400" dirty="0" err="1">
                <a:latin typeface="Calibri"/>
                <a:cs typeface="Calibri"/>
              </a:rPr>
              <a:t>экономический</a:t>
            </a:r>
            <a:r>
              <a:rPr lang="en-US" sz="2400" dirty="0">
                <a:latin typeface="Calibri"/>
                <a:cs typeface="Calibri"/>
              </a:rPr>
              <a:t> </a:t>
            </a:r>
            <a:r>
              <a:rPr lang="en-US" sz="2400" dirty="0" err="1">
                <a:latin typeface="Calibri"/>
                <a:cs typeface="Calibri"/>
              </a:rPr>
              <a:t>кризис</a:t>
            </a:r>
            <a:br>
              <a:rPr lang="en-US" sz="2400" dirty="0">
                <a:latin typeface="Calibri"/>
                <a:cs typeface="Calibri"/>
              </a:rPr>
            </a:b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F03821C-B0DE-47B2-8B74-3C1968679A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6421" r="16421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4A527-76D4-CAF1-B451-4C8AEDD50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8691" y="2057400"/>
            <a:ext cx="4443334" cy="38022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Кризисное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состояние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мировой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экономики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резко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обозначившееся</a:t>
            </a:r>
            <a:r>
              <a:rPr lang="en-US" dirty="0">
                <a:ea typeface="+mn-lt"/>
                <a:cs typeface="+mn-lt"/>
              </a:rPr>
              <a:t> с 2008 </a:t>
            </a:r>
            <a:r>
              <a:rPr lang="en-US" dirty="0" err="1">
                <a:ea typeface="+mn-lt"/>
                <a:cs typeface="+mn-lt"/>
              </a:rPr>
              <a:t>года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Разные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страны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регионы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выходили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из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острой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фазы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кризиса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разное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время</a:t>
            </a:r>
            <a:r>
              <a:rPr lang="en-US" dirty="0">
                <a:ea typeface="+mn-lt"/>
                <a:cs typeface="+mn-lt"/>
              </a:rPr>
              <a:t>, с 2009 </a:t>
            </a:r>
            <a:r>
              <a:rPr lang="en-US" dirty="0" err="1">
                <a:ea typeface="+mn-lt"/>
                <a:cs typeface="+mn-lt"/>
              </a:rPr>
              <a:t>по</a:t>
            </a:r>
            <a:r>
              <a:rPr lang="en-US" dirty="0">
                <a:ea typeface="+mn-lt"/>
                <a:cs typeface="+mn-lt"/>
              </a:rPr>
              <a:t> 2013 </a:t>
            </a:r>
            <a:r>
              <a:rPr lang="en-US" dirty="0" err="1">
                <a:ea typeface="+mn-lt"/>
                <a:cs typeface="+mn-lt"/>
              </a:rPr>
              <a:t>год</a:t>
            </a:r>
            <a:r>
              <a:rPr lang="en-US" dirty="0">
                <a:ea typeface="+mn-lt"/>
                <a:cs typeface="+mn-lt"/>
              </a:rPr>
              <a:t>, а </a:t>
            </a:r>
            <a:r>
              <a:rPr lang="en-US" dirty="0" err="1">
                <a:ea typeface="+mn-lt"/>
                <a:cs typeface="+mn-lt"/>
              </a:rPr>
              <a:t>его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последствия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сохраняются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поныне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Развитие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финансового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кризиса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начавшегося</a:t>
            </a:r>
            <a:r>
              <a:rPr lang="en-US" dirty="0">
                <a:ea typeface="+mn-lt"/>
                <a:cs typeface="+mn-lt"/>
              </a:rPr>
              <a:t> в США. </a:t>
            </a:r>
            <a:r>
              <a:rPr lang="en-US" dirty="0" err="1">
                <a:ea typeface="+mn-lt"/>
                <a:cs typeface="+mn-lt"/>
              </a:rPr>
              <a:t>Если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глубине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то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масштабам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последствиям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этот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кризис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сопоставим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лишь</a:t>
            </a:r>
            <a:r>
              <a:rPr lang="en-US" dirty="0">
                <a:ea typeface="+mn-lt"/>
                <a:cs typeface="+mn-lt"/>
              </a:rPr>
              <a:t> с </a:t>
            </a:r>
            <a:r>
              <a:rPr lang="en-US" dirty="0" err="1">
                <a:ea typeface="+mn-lt"/>
                <a:cs typeface="+mn-lt"/>
              </a:rPr>
              <a:t>Великой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депрессией</a:t>
            </a:r>
            <a:r>
              <a:rPr lang="en-US" dirty="0">
                <a:ea typeface="+mn-lt"/>
                <a:cs typeface="+mn-lt"/>
              </a:rPr>
              <a:t> 1930-х </a:t>
            </a:r>
            <a:r>
              <a:rPr lang="en-US" dirty="0" err="1">
                <a:ea typeface="+mn-lt"/>
                <a:cs typeface="+mn-lt"/>
              </a:rPr>
              <a:t>годов</a:t>
            </a:r>
            <a:r>
              <a:rPr lang="en-US" dirty="0">
                <a:ea typeface="+mn-lt"/>
                <a:cs typeface="+mn-lt"/>
              </a:rPr>
              <a:t>. В 2009 </a:t>
            </a:r>
            <a:r>
              <a:rPr lang="en-US" dirty="0" err="1">
                <a:ea typeface="+mn-lt"/>
                <a:cs typeface="+mn-lt"/>
              </a:rPr>
              <a:t>году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мировой</a:t>
            </a:r>
            <a:r>
              <a:rPr lang="en-US" dirty="0">
                <a:ea typeface="+mn-lt"/>
                <a:cs typeface="+mn-lt"/>
              </a:rPr>
              <a:t> ВВП </a:t>
            </a:r>
            <a:r>
              <a:rPr lang="en-US" dirty="0" err="1">
                <a:ea typeface="+mn-lt"/>
                <a:cs typeface="+mn-lt"/>
              </a:rPr>
              <a:t>впервые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времён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Второй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мировой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войны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показал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отрицательную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динамику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endParaRPr lang="en-US" dirty="0">
              <a:cs typeface="Calibri" panose="020F0502020204030204"/>
            </a:endParaRPr>
          </a:p>
          <a:p>
            <a:r>
              <a:rPr lang="en-US" dirty="0" err="1">
                <a:ea typeface="+mn-lt"/>
                <a:cs typeface="+mn-lt"/>
              </a:rPr>
              <a:t>Начался</a:t>
            </a:r>
            <a:r>
              <a:rPr lang="en-US" dirty="0">
                <a:ea typeface="+mn-lt"/>
                <a:cs typeface="+mn-lt"/>
              </a:rPr>
              <a:t> с </a:t>
            </a:r>
            <a:r>
              <a:rPr lang="en-US" dirty="0" err="1">
                <a:ea typeface="+mn-lt"/>
                <a:cs typeface="+mn-lt"/>
              </a:rPr>
              <a:t>ипотечного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кризиса</a:t>
            </a:r>
            <a:r>
              <a:rPr lang="en-US" dirty="0">
                <a:ea typeface="+mn-lt"/>
                <a:cs typeface="+mn-lt"/>
              </a:rPr>
              <a:t> в США, </a:t>
            </a:r>
            <a:r>
              <a:rPr lang="en-US" dirty="0" err="1">
                <a:ea typeface="+mn-lt"/>
                <a:cs typeface="+mn-lt"/>
              </a:rPr>
              <a:t>банкротства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банков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падения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цен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акции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05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FE2FB-6C9B-D9B9-15E1-C2715B3D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cs typeface="Calibri Light"/>
              </a:rPr>
              <a:t>Религия</a:t>
            </a:r>
            <a:r>
              <a:rPr lang="en-US" dirty="0">
                <a:cs typeface="Calibri Light"/>
              </a:rPr>
              <a:t> в США</a:t>
            </a:r>
            <a:br>
              <a:rPr lang="en-US" dirty="0">
                <a:cs typeface="Calibri Light"/>
              </a:rPr>
            </a:br>
            <a:endParaRPr lang="en-US">
              <a:cs typeface="Calibri Light" panose="020F0302020204030204"/>
            </a:endParaRPr>
          </a:p>
        </p:txBody>
      </p:sp>
      <p:pic>
        <p:nvPicPr>
          <p:cNvPr id="5" name="Picture 5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A76D7D1D-75C1-86A6-70D7-5C8C3927273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4399" r="14399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32E5C-0270-B85E-2985-AB320E907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     </a:t>
            </a:r>
            <a:r>
              <a:rPr lang="en-US" dirty="0" err="1">
                <a:ea typeface="+mn-lt"/>
                <a:cs typeface="+mn-lt"/>
              </a:rPr>
              <a:t>Следующие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данные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2018 </a:t>
            </a:r>
            <a:r>
              <a:rPr lang="en-US" dirty="0" err="1">
                <a:ea typeface="+mn-lt"/>
                <a:cs typeface="+mn-lt"/>
              </a:rPr>
              <a:t>год</a:t>
            </a:r>
            <a:r>
              <a:rPr lang="en-US" dirty="0">
                <a:ea typeface="+mn-lt"/>
                <a:cs typeface="+mn-lt"/>
              </a:rPr>
              <a:t>: 46,5 % </a:t>
            </a:r>
            <a:r>
              <a:rPr lang="en-US" dirty="0" err="1">
                <a:ea typeface="+mn-lt"/>
                <a:cs typeface="+mn-lt"/>
              </a:rPr>
              <a:t>населения</a:t>
            </a:r>
            <a:r>
              <a:rPr lang="en-US" dirty="0">
                <a:ea typeface="+mn-lt"/>
                <a:cs typeface="+mn-lt"/>
              </a:rPr>
              <a:t> США — </a:t>
            </a:r>
            <a:r>
              <a:rPr lang="en-US" dirty="0" err="1">
                <a:ea typeface="+mn-lt"/>
                <a:cs typeface="+mn-lt"/>
              </a:rPr>
              <a:t>протестанты</a:t>
            </a:r>
            <a:r>
              <a:rPr lang="en-US" dirty="0">
                <a:ea typeface="+mn-lt"/>
                <a:cs typeface="+mn-lt"/>
              </a:rPr>
              <a:t>, 20,8 % — </a:t>
            </a:r>
            <a:r>
              <a:rPr lang="en-US" dirty="0" err="1">
                <a:ea typeface="+mn-lt"/>
                <a:cs typeface="+mn-lt"/>
              </a:rPr>
              <a:t>католики</a:t>
            </a:r>
            <a:r>
              <a:rPr lang="en-US" dirty="0">
                <a:ea typeface="+mn-lt"/>
                <a:cs typeface="+mn-lt"/>
              </a:rPr>
              <a:t>, 22,8 % — </a:t>
            </a:r>
            <a:r>
              <a:rPr lang="en-US" dirty="0" err="1">
                <a:ea typeface="+mn-lt"/>
                <a:cs typeface="+mn-lt"/>
              </a:rPr>
              <a:t>не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относящиеся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ни</a:t>
            </a:r>
            <a:r>
              <a:rPr lang="en-US" dirty="0">
                <a:ea typeface="+mn-lt"/>
                <a:cs typeface="+mn-lt"/>
              </a:rPr>
              <a:t> к </a:t>
            </a:r>
            <a:r>
              <a:rPr lang="en-US" dirty="0" err="1">
                <a:ea typeface="+mn-lt"/>
                <a:cs typeface="+mn-lt"/>
              </a:rPr>
              <a:t>одной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религиозной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группе</a:t>
            </a:r>
            <a:r>
              <a:rPr lang="en-US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7774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7249F8-570D-F11B-4EDA-4521F196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76411E4C-9E2B-C3D8-349A-98DA3E456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0" y="-1087"/>
            <a:ext cx="12202057" cy="6856543"/>
          </a:xfrm>
        </p:spPr>
      </p:pic>
    </p:spTree>
    <p:extLst>
      <p:ext uri="{BB962C8B-B14F-4D97-AF65-F5344CB8AC3E}">
        <p14:creationId xmlns:p14="http://schemas.microsoft.com/office/powerpoint/2010/main" val="554462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Соединенённые Штаты Америки и её электронное правительство</vt:lpstr>
      <vt:lpstr>PowerPoint Presentation</vt:lpstr>
      <vt:lpstr>PowerPoint Presentation</vt:lpstr>
      <vt:lpstr>PowerPoint Presentation</vt:lpstr>
      <vt:lpstr>PowerPoint Presentation</vt:lpstr>
      <vt:lpstr>Федеральная резервная система </vt:lpstr>
      <vt:lpstr>Мировой экономический кризис </vt:lpstr>
      <vt:lpstr>Религия в США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(на фоне Eminem ft Linkin Park – Soldier)</vt:lpstr>
      <vt:lpstr>PowerPoint Presentation</vt:lpstr>
      <vt:lpstr>PowerPoint Presentation</vt:lpstr>
      <vt:lpstr>PowerPoint Presentation</vt:lpstr>
      <vt:lpstr>Конец, хоть к чему-то интересному в вашей жизни  Благодарю за внимания, от души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419</cp:revision>
  <dcterms:created xsi:type="dcterms:W3CDTF">2022-10-12T13:10:24Z</dcterms:created>
  <dcterms:modified xsi:type="dcterms:W3CDTF">2022-10-12T16:50:50Z</dcterms:modified>
</cp:coreProperties>
</file>